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3" r:id="rId3"/>
    <p:sldId id="258" r:id="rId4"/>
    <p:sldId id="257" r:id="rId5"/>
    <p:sldId id="259" r:id="rId6"/>
    <p:sldId id="262" r:id="rId7"/>
    <p:sldId id="260" r:id="rId8"/>
    <p:sldId id="261" r:id="rId9"/>
    <p:sldId id="263" r:id="rId10"/>
    <p:sldId id="266" r:id="rId11"/>
    <p:sldId id="267" r:id="rId12"/>
    <p:sldId id="269" r:id="rId13"/>
    <p:sldId id="270" r:id="rId14"/>
    <p:sldId id="271" r:id="rId15"/>
    <p:sldId id="272"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EDE"/>
    <a:srgbClr val="B02929"/>
    <a:srgbClr val="F5B9B9"/>
    <a:srgbClr val="FFEEDD"/>
    <a:srgbClr val="FFF8F3"/>
    <a:srgbClr val="FFFFFF"/>
    <a:srgbClr val="ED1B2F"/>
    <a:srgbClr val="FFF6F0"/>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p:scale>
          <a:sx n="66" d="100"/>
          <a:sy n="66" d="100"/>
        </p:scale>
        <p:origin x="40" y="-11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1</a:t>
            </a:fld>
            <a:endParaRPr lang="en-US"/>
          </a:p>
        </p:txBody>
      </p:sp>
    </p:spTree>
    <p:extLst>
      <p:ext uri="{BB962C8B-B14F-4D97-AF65-F5344CB8AC3E}">
        <p14:creationId xmlns:p14="http://schemas.microsoft.com/office/powerpoint/2010/main" val="3947795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20233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372489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304050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325919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14660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11/7/2024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11/7/2024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8EA55-BCDF-44DF-B459-AAE51C4C7A96}"/>
              </a:ext>
            </a:extLst>
          </p:cNvPr>
          <p:cNvSpPr/>
          <p:nvPr/>
        </p:nvSpPr>
        <p:spPr>
          <a:xfrm>
            <a:off x="8509000" y="0"/>
            <a:ext cx="3683000" cy="68580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4CAC894-D6FD-4E14-8239-AF06C21BE670}"/>
              </a:ext>
            </a:extLst>
          </p:cNvPr>
          <p:cNvSpPr/>
          <p:nvPr/>
        </p:nvSpPr>
        <p:spPr>
          <a:xfrm>
            <a:off x="6688667" y="3065926"/>
            <a:ext cx="4186160" cy="2877674"/>
          </a:xfrm>
          <a:prstGeom prst="roundRect">
            <a:avLst/>
          </a:prstGeom>
          <a:solidFill>
            <a:srgbClr val="FFF6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489857" y="1813741"/>
            <a:ext cx="8251372" cy="1138773"/>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489857" y="3429000"/>
            <a:ext cx="4789715" cy="1360372"/>
          </a:xfrm>
          <a:prstGeom prst="rect">
            <a:avLst/>
          </a:prstGeom>
          <a:noFill/>
        </p:spPr>
        <p:txBody>
          <a:bodyPr wrap="square" rtlCol="0">
            <a:spAutoFit/>
          </a:bodyPr>
          <a:lstStyle/>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Dịch</a:t>
            </a:r>
            <a:r>
              <a:rPr lang="en-US" sz="2000" b="1" dirty="0">
                <a:solidFill>
                  <a:srgbClr val="ED1B2F"/>
                </a:solidFill>
              </a:rPr>
              <a:t> </a:t>
            </a:r>
            <a:r>
              <a:rPr lang="en-US" sz="2000" b="1" dirty="0" err="1">
                <a:solidFill>
                  <a:srgbClr val="ED1B2F"/>
                </a:solidFill>
              </a:rPr>
              <a:t>vụ</a:t>
            </a:r>
            <a:r>
              <a:rPr lang="en-US" sz="2000" b="1" dirty="0">
                <a:solidFill>
                  <a:srgbClr val="ED1B2F"/>
                </a:solidFill>
              </a:rPr>
              <a:t> </a:t>
            </a:r>
            <a:r>
              <a:rPr lang="en-US" sz="2000" b="1" dirty="0" err="1">
                <a:solidFill>
                  <a:srgbClr val="ED1B2F"/>
                </a:solidFill>
              </a:rPr>
              <a:t>Truyền</a:t>
            </a:r>
            <a:r>
              <a:rPr lang="en-US" sz="2000" b="1" dirty="0">
                <a:solidFill>
                  <a:srgbClr val="ED1B2F"/>
                </a:solidFill>
              </a:rPr>
              <a:t> </a:t>
            </a:r>
            <a:r>
              <a:rPr lang="en-US" sz="2000" b="1" dirty="0" err="1">
                <a:solidFill>
                  <a:srgbClr val="ED1B2F"/>
                </a:solidFill>
              </a:rPr>
              <a:t>hình</a:t>
            </a:r>
            <a:endParaRPr lang="en-US" sz="2000" b="1" dirty="0">
              <a:solidFill>
                <a:srgbClr val="ED1B2F"/>
              </a:solidFill>
            </a:endParaRPr>
          </a:p>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Phân</a:t>
            </a:r>
            <a:r>
              <a:rPr lang="en-US" sz="2000" b="1" dirty="0">
                <a:solidFill>
                  <a:srgbClr val="ED1B2F"/>
                </a:solidFill>
              </a:rPr>
              <a:t> </a:t>
            </a:r>
            <a:r>
              <a:rPr lang="en-US" sz="2000" b="1" dirty="0" err="1">
                <a:solidFill>
                  <a:srgbClr val="ED1B2F"/>
                </a:solidFill>
              </a:rPr>
              <a:t>tích</a:t>
            </a:r>
            <a:r>
              <a:rPr lang="en-US" sz="2000" b="1" dirty="0">
                <a:solidFill>
                  <a:srgbClr val="ED1B2F"/>
                </a:solidFill>
              </a:rPr>
              <a:t> </a:t>
            </a:r>
            <a:r>
              <a:rPr lang="en-US" sz="2000" b="1" dirty="0" err="1">
                <a:solidFill>
                  <a:srgbClr val="ED1B2F"/>
                </a:solidFill>
              </a:rPr>
              <a:t>Dữ</a:t>
            </a:r>
            <a:r>
              <a:rPr lang="en-US" sz="2000" b="1" dirty="0">
                <a:solidFill>
                  <a:srgbClr val="ED1B2F"/>
                </a:solidFill>
              </a:rPr>
              <a:t> </a:t>
            </a:r>
            <a:r>
              <a:rPr lang="en-US" sz="2000" b="1" dirty="0" err="1">
                <a:solidFill>
                  <a:srgbClr val="ED1B2F"/>
                </a:solidFill>
              </a:rPr>
              <a:t>liệu</a:t>
            </a:r>
            <a:endParaRPr lang="en-US" sz="2000" b="1" dirty="0">
              <a:solidFill>
                <a:srgbClr val="ED1B2F"/>
              </a:solidFill>
            </a:endParaRPr>
          </a:p>
          <a:p>
            <a:endParaRPr lang="en-US" sz="2000" dirty="0"/>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6784810" y="3179338"/>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279927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Tree>
    <p:extLst>
      <p:ext uri="{BB962C8B-B14F-4D97-AF65-F5344CB8AC3E}">
        <p14:creationId xmlns:p14="http://schemas.microsoft.com/office/powerpoint/2010/main" val="78170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923330"/>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983486"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97796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6793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8785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1170"/>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33153"/>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61699"/>
            <a:ext cx="3014828"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quảng bá,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phân tích nội dung đa định dạng</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167198"/>
            <a:ext cx="3014830" cy="112459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196344"/>
            <a:ext cx="2825039" cy="1077218"/>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biên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họp</a:t>
            </a:r>
            <a:r>
              <a:rPr lang="en-US" sz="1400" dirty="0">
                <a:latin typeface="PF BeauSans Pro" panose="02000500000000020004" pitchFamily="2" charset="0"/>
              </a:rPr>
              <a:t>, </a:t>
            </a:r>
            <a:r>
              <a:rPr lang="en-US" sz="1400" dirty="0" err="1">
                <a:latin typeface="PF BeauSans Pro" panose="02000500000000020004" pitchFamily="2" charset="0"/>
              </a:rPr>
              <a:t>báo</a:t>
            </a:r>
            <a:r>
              <a:rPr lang="en-US" sz="1400" dirty="0">
                <a:latin typeface="PF BeauSans Pro" panose="02000500000000020004" pitchFamily="2" charset="0"/>
              </a:rPr>
              <a:t> </a:t>
            </a:r>
            <a:r>
              <a:rPr lang="en-US" sz="1400" dirty="0" err="1">
                <a:latin typeface="PF BeauSans Pro" panose="02000500000000020004" pitchFamily="2" charset="0"/>
              </a:rPr>
              <a:t>cáo</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từ</a:t>
            </a:r>
            <a:r>
              <a:rPr lang="en-US" sz="1400" dirty="0">
                <a:latin typeface="PF BeauSans Pro" panose="02000500000000020004" pitchFamily="2" charset="0"/>
              </a:rPr>
              <a:t> audio/video </a:t>
            </a:r>
            <a:r>
              <a:rPr lang="en-US" sz="1400" dirty="0" err="1">
                <a:latin typeface="PF BeauSans Pro" panose="02000500000000020004" pitchFamily="2" charset="0"/>
              </a:rPr>
              <a:t>cuộc</a:t>
            </a:r>
            <a:r>
              <a:rPr lang="en-US" sz="1400" dirty="0">
                <a:latin typeface="PF BeauSans Pro" panose="02000500000000020004" pitchFamily="2" charset="0"/>
              </a:rPr>
              <a:t> </a:t>
            </a:r>
            <a:r>
              <a:rPr lang="en-US" sz="1400" dirty="0" err="1">
                <a:latin typeface="PF BeauSans Pro" panose="02000500000000020004" pitchFamily="2" charset="0"/>
              </a:rPr>
              <a:t>họp</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r>
              <a:rPr lang="en-US" sz="1400" dirty="0">
                <a:latin typeface="PF BeauSans Pro" panose="02000500000000020004" pitchFamily="2" charset="0"/>
              </a:rPr>
              <a:t> </a:t>
            </a:r>
            <a:r>
              <a:rPr lang="en-US" sz="1400" dirty="0" err="1">
                <a:latin typeface="PF BeauSans Pro" panose="02000500000000020004" pitchFamily="2" charset="0"/>
              </a:rPr>
              <a:t>trình</a:t>
            </a:r>
            <a:r>
              <a:rPr lang="en-US" sz="1400" dirty="0">
                <a:latin typeface="PF BeauSans Pro" panose="02000500000000020004" pitchFamily="2" charset="0"/>
              </a:rPr>
              <a:t> </a:t>
            </a:r>
            <a:r>
              <a:rPr lang="en-US" sz="1400" dirty="0" err="1">
                <a:latin typeface="PF BeauSans Pro" panose="02000500000000020004" pitchFamily="2" charset="0"/>
              </a:rPr>
              <a:t>chiếu</a:t>
            </a:r>
            <a:endParaRPr lang="en-US" sz="1400" dirty="0">
              <a:latin typeface="PF BeauSans Pro" panose="02000500000000020004" pitchFamily="2" charset="0"/>
            </a:endParaRPr>
          </a:p>
          <a:p>
            <a:pPr marR="0" lvl="0" algn="l" rtl="0">
              <a:lnSpc>
                <a:spcPct val="100000"/>
              </a:lnSpc>
              <a:spcBef>
                <a:spcPts val="0"/>
              </a:spcBef>
              <a:spcAft>
                <a:spcPts val="0"/>
              </a:spcAft>
            </a:pPr>
            <a:endParaRPr lang="en-US" sz="800" dirty="0">
              <a:latin typeface="PF BeauSans Pro" panose="02000500000000020004" pitchFamily="2" charset="0"/>
            </a:endParaRPr>
          </a:p>
          <a:p>
            <a:pPr marR="0" lvl="0" algn="l" rtl="0">
              <a:lnSpc>
                <a:spcPct val="100000"/>
              </a:lnSpc>
              <a:spcBef>
                <a:spcPts val="0"/>
              </a:spcBef>
              <a:spcAft>
                <a:spcPts val="0"/>
              </a:spcAft>
            </a:pPr>
            <a:r>
              <a:rPr lang="en-US" sz="1400" dirty="0">
                <a:latin typeface="PF BeauSans Pro" panose="02000500000000020004" pitchFamily="2" charset="0"/>
              </a:rPr>
              <a:t>- </a:t>
            </a:r>
            <a:r>
              <a:rPr lang="vi-VN" sz="1400" dirty="0"/>
              <a:t>Tóm tắt và lưu trữ tài liệu</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2987597"/>
            <a:ext cx="3014830" cy="80513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009724"/>
            <a:ext cx="280779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Chuyển</a:t>
            </a:r>
            <a:r>
              <a:rPr lang="en-US" sz="1400" dirty="0">
                <a:latin typeface="PF BeauSans Pro" panose="02000500000000020004" pitchFamily="2" charset="0"/>
              </a:rPr>
              <a:t> </a:t>
            </a:r>
            <a:r>
              <a:rPr lang="en-US" sz="1400" dirty="0" err="1">
                <a:latin typeface="PF BeauSans Pro" panose="02000500000000020004" pitchFamily="2" charset="0"/>
              </a:rPr>
              <a:t>đổi</a:t>
            </a:r>
            <a:r>
              <a:rPr lang="en-US" sz="1400" dirty="0">
                <a:latin typeface="PF BeauSans Pro" panose="02000500000000020004" pitchFamily="2" charset="0"/>
              </a:rPr>
              <a:t> </a:t>
            </a:r>
            <a:r>
              <a:rPr lang="en-US" sz="1400" dirty="0" err="1">
                <a:latin typeface="PF BeauSans Pro" panose="02000500000000020004" pitchFamily="2" charset="0"/>
              </a:rPr>
              <a:t>giọng</a:t>
            </a:r>
            <a:r>
              <a:rPr lang="en-US" sz="1400" dirty="0">
                <a:latin typeface="PF BeauSans Pro" panose="02000500000000020004" pitchFamily="2" charset="0"/>
              </a:rPr>
              <a:t> </a:t>
            </a:r>
            <a:r>
              <a:rPr lang="en-US" sz="1400" dirty="0" err="1">
                <a:latin typeface="PF BeauSans Pro" panose="02000500000000020004" pitchFamily="2" charset="0"/>
              </a:rPr>
              <a:t>nói</a:t>
            </a:r>
            <a:r>
              <a:rPr lang="en-US" sz="1400" dirty="0">
                <a:latin typeface="PF BeauSans Pro" panose="02000500000000020004" pitchFamily="2" charset="0"/>
              </a:rPr>
              <a:t> </a:t>
            </a:r>
            <a:r>
              <a:rPr lang="en-US" sz="1400" dirty="0" err="1">
                <a:latin typeface="PF BeauSans Pro" panose="02000500000000020004" pitchFamily="2" charset="0"/>
              </a:rPr>
              <a:t>thành</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890726"/>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8851"/>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2819"/>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2211"/>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37892"/>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686017"/>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456947"/>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50507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phản hồi khách hàng từ 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6467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1001"/>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5767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315429"/>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9693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369501"/>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6950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08903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32891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926880"/>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92688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73955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86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2.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889846"/>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178229"/>
            <a:ext cx="1526637" cy="124226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61755" y="3206762"/>
            <a:ext cx="1311517" cy="1169551"/>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Người sáng tạo nội dung (Youtuber, TikToker, Podcaster)</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932552"/>
            <a:ext cx="1581657" cy="80971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2" y="4944554"/>
            <a:ext cx="1472761" cy="738664"/>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bán</a:t>
            </a:r>
            <a:r>
              <a:rPr lang="en-US" sz="1400" dirty="0">
                <a:latin typeface="PF BeauSans Pro" panose="02000500000000020004" pitchFamily="2" charset="0"/>
              </a:rPr>
              <a:t> </a:t>
            </a:r>
            <a:r>
              <a:rPr lang="en-US" sz="1400" dirty="0" err="1">
                <a:latin typeface="PF BeauSans Pro" panose="02000500000000020004" pitchFamily="2" charset="0"/>
              </a:rPr>
              <a:t>hàng</a:t>
            </a:r>
            <a:r>
              <a:rPr lang="en-US" sz="1400" dirty="0">
                <a:latin typeface="PF BeauSans Pro" panose="02000500000000020004" pitchFamily="2" charset="0"/>
              </a:rPr>
              <a:t>, </a:t>
            </a:r>
            <a:r>
              <a:rPr lang="en-US" sz="1400" dirty="0" err="1">
                <a:latin typeface="PF BeauSans Pro" panose="02000500000000020004" pitchFamily="2" charset="0"/>
              </a:rPr>
              <a:t>kinh</a:t>
            </a:r>
            <a:r>
              <a:rPr lang="en-US" sz="1400" dirty="0">
                <a:latin typeface="PF BeauSans Pro" panose="02000500000000020004" pitchFamily="2" charset="0"/>
              </a:rPr>
              <a:t> </a:t>
            </a:r>
            <a:r>
              <a:rPr lang="en-US" sz="1400" dirty="0" err="1">
                <a:latin typeface="PF BeauSans Pro" panose="02000500000000020004" pitchFamily="2" charset="0"/>
              </a:rPr>
              <a:t>doanh</a:t>
            </a:r>
            <a:r>
              <a:rPr lang="en-US" sz="1400" dirty="0">
                <a:latin typeface="PF BeauSans Pro" panose="02000500000000020004" pitchFamily="2" charset="0"/>
              </a:rPr>
              <a:t> online</a:t>
            </a: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9911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20225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Tối ưu hóa nội dung quảng bá, hỗ trợ nhân sự và đào tạo</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tùy</a:t>
            </a:r>
            <a:r>
              <a:rPr lang="en-US" sz="1400" dirty="0">
                <a:latin typeface="PF BeauSans Pro" panose="02000500000000020004" pitchFamily="2" charset="0"/>
              </a:rPr>
              <a:t> </a:t>
            </a: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từng</a:t>
            </a:r>
            <a:r>
              <a:rPr lang="en-US" sz="1400" dirty="0">
                <a:latin typeface="PF BeauSans Pro" panose="02000500000000020004" pitchFamily="2" charset="0"/>
              </a:rPr>
              <a:t> </a:t>
            </a:r>
            <a:r>
              <a:rPr lang="en-US" sz="1400" dirty="0" err="1">
                <a:latin typeface="PF BeauSans Pro" panose="02000500000000020004" pitchFamily="2" charset="0"/>
              </a:rPr>
              <a:t>chiến</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59742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dữ liệu và xu hướng cho chiến lược marketing</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84868"/>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529928"/>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97071"/>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663"/>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924594"/>
            <a:ext cx="3014830"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0384"/>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G</a:t>
            </a:r>
            <a:r>
              <a:rPr lang="vi-VN" sz="1400" dirty="0">
                <a:latin typeface="PF BeauSans Pro" panose="02000500000000020004" pitchFamily="2" charset="0"/>
              </a:rPr>
              <a:t>ợi ý nội dung và phân tích lượt tương tác</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924085"/>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69145"/>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bán hàng thu hút, tối ưu hóa quảng bá sản phẩm</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43070"/>
            <a:ext cx="3014830"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6591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quảng cáo sản phẩm</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363810"/>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411936"/>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Tự động thêm phụ đề, dịch nội dung theo nhu cầu</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99362"/>
            <a:ext cx="352639" cy="2134"/>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217864"/>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915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220822"/>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83080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403369"/>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40336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12290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235778"/>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833743"/>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8337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64641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0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1211555429"/>
              </p:ext>
            </p:extLst>
          </p:nvPr>
        </p:nvGraphicFramePr>
        <p:xfrm>
          <a:off x="511207" y="1220179"/>
          <a:ext cx="11183487" cy="4757109"/>
        </p:xfrm>
        <a:graphic>
          <a:graphicData uri="http://schemas.openxmlformats.org/drawingml/2006/table">
            <a:tbl>
              <a:tblPr firstRow="1" bandRow="1">
                <a:tableStyleId>{5C22544A-7EE6-4342-B048-85BDC9FD1C3A}</a:tableStyleId>
              </a:tblPr>
              <a:tblGrid>
                <a:gridCol w="962287">
                  <a:extLst>
                    <a:ext uri="{9D8B030D-6E8A-4147-A177-3AD203B41FA5}">
                      <a16:colId xmlns:a16="http://schemas.microsoft.com/office/drawing/2014/main" val="88551048"/>
                    </a:ext>
                  </a:extLst>
                </a:gridCol>
                <a:gridCol w="1464300">
                  <a:extLst>
                    <a:ext uri="{9D8B030D-6E8A-4147-A177-3AD203B41FA5}">
                      <a16:colId xmlns:a16="http://schemas.microsoft.com/office/drawing/2014/main" val="1789346352"/>
                    </a:ext>
                  </a:extLst>
                </a:gridCol>
                <a:gridCol w="1213827">
                  <a:extLst>
                    <a:ext uri="{9D8B030D-6E8A-4147-A177-3AD203B41FA5}">
                      <a16:colId xmlns:a16="http://schemas.microsoft.com/office/drawing/2014/main" val="2623302553"/>
                    </a:ext>
                  </a:extLst>
                </a:gridCol>
                <a:gridCol w="1951329">
                  <a:extLst>
                    <a:ext uri="{9D8B030D-6E8A-4147-A177-3AD203B41FA5}">
                      <a16:colId xmlns:a16="http://schemas.microsoft.com/office/drawing/2014/main" val="2180679147"/>
                    </a:ext>
                  </a:extLst>
                </a:gridCol>
                <a:gridCol w="1397936">
                  <a:extLst>
                    <a:ext uri="{9D8B030D-6E8A-4147-A177-3AD203B41FA5}">
                      <a16:colId xmlns:a16="http://schemas.microsoft.com/office/drawing/2014/main" val="302951973"/>
                    </a:ext>
                  </a:extLst>
                </a:gridCol>
                <a:gridCol w="1397936">
                  <a:extLst>
                    <a:ext uri="{9D8B030D-6E8A-4147-A177-3AD203B41FA5}">
                      <a16:colId xmlns:a16="http://schemas.microsoft.com/office/drawing/2014/main" val="382007367"/>
                    </a:ext>
                  </a:extLst>
                </a:gridCol>
                <a:gridCol w="1397936">
                  <a:extLst>
                    <a:ext uri="{9D8B030D-6E8A-4147-A177-3AD203B41FA5}">
                      <a16:colId xmlns:a16="http://schemas.microsoft.com/office/drawing/2014/main" val="1320028950"/>
                    </a:ext>
                  </a:extLst>
                </a:gridCol>
                <a:gridCol w="1397936">
                  <a:extLst>
                    <a:ext uri="{9D8B030D-6E8A-4147-A177-3AD203B41FA5}">
                      <a16:colId xmlns:a16="http://schemas.microsoft.com/office/drawing/2014/main" val="3165210314"/>
                    </a:ext>
                  </a:extLst>
                </a:gridCol>
              </a:tblGrid>
              <a:tr h="414129">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6167">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065495">
                <a:tc rowSpan="3">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chức</a:t>
                      </a:r>
                      <a:r>
                        <a:rPr lang="en-US" sz="1200" dirty="0">
                          <a:latin typeface="PF BeauSans Pro" panose="02000500000000020004" pitchFamily="2" charset="0"/>
                        </a:rPr>
                        <a:t> </a:t>
                      </a:r>
                      <a:r>
                        <a:rPr lang="en-US" sz="1200" dirty="0" err="1">
                          <a:latin typeface="PF BeauSans Pro" panose="02000500000000020004" pitchFamily="2" charset="0"/>
                        </a:rPr>
                        <a:t>năng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lựa</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mẫu</a:t>
                      </a:r>
                      <a:r>
                        <a:rPr lang="en-US" sz="1200" dirty="0">
                          <a:latin typeface="PF BeauSans Pro" panose="02000500000000020004" pitchFamily="2" charset="0"/>
                        </a:rPr>
                        <a:t> </a:t>
                      </a:r>
                      <a:r>
                        <a:rPr lang="en-US" sz="1200" dirty="0" err="1">
                          <a:latin typeface="PF BeauSans Pro" panose="02000500000000020004" pitchFamily="2" charset="0"/>
                        </a:rPr>
                        <a:t>định</a:t>
                      </a:r>
                      <a:r>
                        <a:rPr lang="en-US" sz="1200" dirty="0">
                          <a:latin typeface="PF BeauSans Pro" panose="02000500000000020004" pitchFamily="2" charset="0"/>
                        </a:rPr>
                        <a:t> </a:t>
                      </a:r>
                      <a:r>
                        <a:rPr lang="en-US" sz="1200" dirty="0" err="1">
                          <a:latin typeface="PF BeauSans Pro" panose="02000500000000020004" pitchFamily="2" charset="0"/>
                        </a:rPr>
                        <a:t>dạng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Kéo</a:t>
                      </a:r>
                      <a:r>
                        <a:rPr lang="en-US" sz="1200" dirty="0">
                          <a:latin typeface="PF BeauSans Pro" panose="02000500000000020004" pitchFamily="2" charset="0"/>
                        </a:rPr>
                        <a:t> </a:t>
                      </a:r>
                      <a:r>
                        <a:rPr lang="en-US" sz="1200" dirty="0" err="1">
                          <a:latin typeface="PF BeauSans Pro" panose="02000500000000020004" pitchFamily="2" charset="0"/>
                        </a:rPr>
                        <a:t>thả</a:t>
                      </a:r>
                      <a:r>
                        <a:rPr lang="en-US" sz="1200" dirty="0">
                          <a:latin typeface="PF BeauSans Pro" panose="02000500000000020004" pitchFamily="2" charset="0"/>
                        </a:rPr>
                        <a:t> video clip,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mẫu</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302271">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video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đơn giản, nhập văn bản và chọn từ các lựa chọn AI tự động sinh nội dung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 ảnh</a:t>
                      </a:r>
                      <a:r>
                        <a:rPr lang="en-US" sz="1200" dirty="0">
                          <a:latin typeface="PF BeauSans Pro" panose="02000500000000020004" pitchFamily="2" charset="0"/>
                        </a:rPr>
                        <a:t>, video</a:t>
                      </a:r>
                      <a:r>
                        <a:rPr lang="vi-VN" sz="1200" dirty="0">
                          <a:latin typeface="PF BeauSans Pro" panose="02000500000000020004" pitchFamily="2" charset="0"/>
                        </a:rPr>
                        <a:t>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539047">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highlight,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nhanh</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video </a:t>
                      </a:r>
                      <a:r>
                        <a:rPr lang="en-US" sz="1200" dirty="0" err="1">
                          <a:latin typeface="PF BeauSans Pro" panose="02000500000000020004" pitchFamily="2" charset="0"/>
                        </a:rPr>
                        <a:t>nhanh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tùy</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highlight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cần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đoạn</a:t>
                      </a:r>
                      <a:r>
                        <a:rPr lang="en-US" sz="1200" dirty="0">
                          <a:latin typeface="PF BeauSans Pro" panose="02000500000000020004" pitchFamily="2" charset="0"/>
                        </a:rPr>
                        <a:t> </a:t>
                      </a:r>
                      <a:r>
                        <a:rPr lang="en-US" sz="1200" dirty="0" err="1">
                          <a:latin typeface="PF BeauSans Pro" panose="02000500000000020004" pitchFamily="2" charset="0"/>
                        </a:rPr>
                        <a:t>cần</a:t>
                      </a:r>
                      <a:r>
                        <a:rPr lang="en-US" sz="1200" dirty="0">
                          <a:latin typeface="PF BeauSans Pro" panose="02000500000000020004" pitchFamily="2" charset="0"/>
                        </a:rPr>
                        <a:t> highlight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highlight hoàn chỉnh với hiệu ứng nhanh và phụ đề tự động được thêm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kiện</a:t>
                      </a:r>
                      <a:r>
                        <a:rPr lang="en-US" sz="1200" dirty="0">
                          <a:latin typeface="PF BeauSans Pro" panose="02000500000000020004" pitchFamily="2" charset="0"/>
                        </a:rPr>
                        <a:t> </a:t>
                      </a:r>
                      <a:r>
                        <a:rPr lang="en-US" sz="1200" dirty="0" err="1">
                          <a:latin typeface="PF BeauSans Pro" panose="02000500000000020004" pitchFamily="2" charset="0"/>
                        </a:rPr>
                        <a:t>cần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highlight,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'zoom-in'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kiện</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tập</a:t>
                      </a:r>
                      <a:r>
                        <a:rPr lang="en-US" sz="1200" dirty="0">
                          <a:latin typeface="PF BeauSans Pro" panose="02000500000000020004" pitchFamily="2" charset="0"/>
                        </a:rPr>
                        <a:t> </a:t>
                      </a:r>
                      <a:r>
                        <a:rPr lang="en-US" sz="1200" dirty="0" err="1">
                          <a:latin typeface="PF BeauSans Pro" panose="02000500000000020004" pitchFamily="2" charset="0"/>
                        </a:rPr>
                        <a:t>trung</a:t>
                      </a:r>
                      <a:r>
                        <a:rPr lang="en-US" sz="1200" dirty="0">
                          <a:latin typeface="PF BeauSans Pro" panose="02000500000000020004" pitchFamily="2" charset="0"/>
                        </a:rPr>
                        <a:t> </a:t>
                      </a:r>
                      <a:r>
                        <a:rPr lang="en-US" sz="1200" dirty="0" err="1">
                          <a:latin typeface="PF BeauSans Pro" panose="02000500000000020004" pitchFamily="2" charset="0"/>
                        </a:rPr>
                        <a:t>vào</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khoảnh</a:t>
                      </a:r>
                      <a:r>
                        <a:rPr lang="en-US" sz="1200" dirty="0">
                          <a:latin typeface="PF BeauSans Pro" panose="02000500000000020004" pitchFamily="2" charset="0"/>
                        </a:rPr>
                        <a:t> </a:t>
                      </a:r>
                      <a:r>
                        <a:rPr lang="en-US" sz="1200" dirty="0" err="1">
                          <a:latin typeface="PF BeauSans Pro" panose="02000500000000020004" pitchFamily="2" charset="0"/>
                        </a:rPr>
                        <a:t>khắc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trọng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có</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471871096"/>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nvGraphicFramePr>
        <p:xfrm>
          <a:off x="511207" y="1220179"/>
          <a:ext cx="11183487" cy="4757109"/>
        </p:xfrm>
        <a:graphic>
          <a:graphicData uri="http://schemas.openxmlformats.org/drawingml/2006/table">
            <a:tbl>
              <a:tblPr firstRow="1" bandRow="1">
                <a:tableStyleId>{5C22544A-7EE6-4342-B048-85BDC9FD1C3A}</a:tableStyleId>
              </a:tblPr>
              <a:tblGrid>
                <a:gridCol w="962287">
                  <a:extLst>
                    <a:ext uri="{9D8B030D-6E8A-4147-A177-3AD203B41FA5}">
                      <a16:colId xmlns:a16="http://schemas.microsoft.com/office/drawing/2014/main" val="88551048"/>
                    </a:ext>
                  </a:extLst>
                </a:gridCol>
                <a:gridCol w="1464300">
                  <a:extLst>
                    <a:ext uri="{9D8B030D-6E8A-4147-A177-3AD203B41FA5}">
                      <a16:colId xmlns:a16="http://schemas.microsoft.com/office/drawing/2014/main" val="1789346352"/>
                    </a:ext>
                  </a:extLst>
                </a:gridCol>
                <a:gridCol w="1213827">
                  <a:extLst>
                    <a:ext uri="{9D8B030D-6E8A-4147-A177-3AD203B41FA5}">
                      <a16:colId xmlns:a16="http://schemas.microsoft.com/office/drawing/2014/main" val="2623302553"/>
                    </a:ext>
                  </a:extLst>
                </a:gridCol>
                <a:gridCol w="1951329">
                  <a:extLst>
                    <a:ext uri="{9D8B030D-6E8A-4147-A177-3AD203B41FA5}">
                      <a16:colId xmlns:a16="http://schemas.microsoft.com/office/drawing/2014/main" val="2180679147"/>
                    </a:ext>
                  </a:extLst>
                </a:gridCol>
                <a:gridCol w="1397936">
                  <a:extLst>
                    <a:ext uri="{9D8B030D-6E8A-4147-A177-3AD203B41FA5}">
                      <a16:colId xmlns:a16="http://schemas.microsoft.com/office/drawing/2014/main" val="302951973"/>
                    </a:ext>
                  </a:extLst>
                </a:gridCol>
                <a:gridCol w="1397936">
                  <a:extLst>
                    <a:ext uri="{9D8B030D-6E8A-4147-A177-3AD203B41FA5}">
                      <a16:colId xmlns:a16="http://schemas.microsoft.com/office/drawing/2014/main" val="382007367"/>
                    </a:ext>
                  </a:extLst>
                </a:gridCol>
                <a:gridCol w="1397936">
                  <a:extLst>
                    <a:ext uri="{9D8B030D-6E8A-4147-A177-3AD203B41FA5}">
                      <a16:colId xmlns:a16="http://schemas.microsoft.com/office/drawing/2014/main" val="1320028950"/>
                    </a:ext>
                  </a:extLst>
                </a:gridCol>
                <a:gridCol w="1397936">
                  <a:extLst>
                    <a:ext uri="{9D8B030D-6E8A-4147-A177-3AD203B41FA5}">
                      <a16:colId xmlns:a16="http://schemas.microsoft.com/office/drawing/2014/main" val="3165210314"/>
                    </a:ext>
                  </a:extLst>
                </a:gridCol>
              </a:tblGrid>
              <a:tr h="414129">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6167">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065495">
                <a:tc rowSpan="3">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chức</a:t>
                      </a:r>
                      <a:r>
                        <a:rPr lang="en-US" sz="1200" dirty="0">
                          <a:latin typeface="PF BeauSans Pro" panose="02000500000000020004" pitchFamily="2" charset="0"/>
                        </a:rPr>
                        <a:t> </a:t>
                      </a:r>
                      <a:r>
                        <a:rPr lang="en-US" sz="1200" dirty="0" err="1">
                          <a:latin typeface="PF BeauSans Pro" panose="02000500000000020004" pitchFamily="2" charset="0"/>
                        </a:rPr>
                        <a:t>năng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lựa</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mẫu</a:t>
                      </a:r>
                      <a:r>
                        <a:rPr lang="en-US" sz="1200" dirty="0">
                          <a:latin typeface="PF BeauSans Pro" panose="02000500000000020004" pitchFamily="2" charset="0"/>
                        </a:rPr>
                        <a:t> </a:t>
                      </a:r>
                      <a:r>
                        <a:rPr lang="en-US" sz="1200" dirty="0" err="1">
                          <a:latin typeface="PF BeauSans Pro" panose="02000500000000020004" pitchFamily="2" charset="0"/>
                        </a:rPr>
                        <a:t>định</a:t>
                      </a:r>
                      <a:r>
                        <a:rPr lang="en-US" sz="1200" dirty="0">
                          <a:latin typeface="PF BeauSans Pro" panose="02000500000000020004" pitchFamily="2" charset="0"/>
                        </a:rPr>
                        <a:t> </a:t>
                      </a:r>
                      <a:r>
                        <a:rPr lang="en-US" sz="1200" dirty="0" err="1">
                          <a:latin typeface="PF BeauSans Pro" panose="02000500000000020004" pitchFamily="2" charset="0"/>
                        </a:rPr>
                        <a:t>dạng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Kéo</a:t>
                      </a:r>
                      <a:r>
                        <a:rPr lang="en-US" sz="1200" dirty="0">
                          <a:latin typeface="PF BeauSans Pro" panose="02000500000000020004" pitchFamily="2" charset="0"/>
                        </a:rPr>
                        <a:t> </a:t>
                      </a:r>
                      <a:r>
                        <a:rPr lang="en-US" sz="1200" dirty="0" err="1">
                          <a:latin typeface="PF BeauSans Pro" panose="02000500000000020004" pitchFamily="2" charset="0"/>
                        </a:rPr>
                        <a:t>thả</a:t>
                      </a:r>
                      <a:r>
                        <a:rPr lang="en-US" sz="1200" dirty="0">
                          <a:latin typeface="PF BeauSans Pro" panose="02000500000000020004" pitchFamily="2" charset="0"/>
                        </a:rPr>
                        <a:t> video clip,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mẫu</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302271">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video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đơn giản, nhập văn bản và chọn từ các lựa chọn AI tự động sinh nội dung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 ảnh</a:t>
                      </a:r>
                      <a:r>
                        <a:rPr lang="en-US" sz="1200" dirty="0">
                          <a:latin typeface="PF BeauSans Pro" panose="02000500000000020004" pitchFamily="2" charset="0"/>
                        </a:rPr>
                        <a:t>, video</a:t>
                      </a:r>
                      <a:r>
                        <a:rPr lang="vi-VN" sz="1200" dirty="0">
                          <a:latin typeface="PF BeauSans Pro" panose="02000500000000020004" pitchFamily="2" charset="0"/>
                        </a:rPr>
                        <a:t>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539047">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highlight,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nhanh</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video </a:t>
                      </a:r>
                      <a:r>
                        <a:rPr lang="en-US" sz="1200" dirty="0" err="1">
                          <a:latin typeface="PF BeauSans Pro" panose="02000500000000020004" pitchFamily="2" charset="0"/>
                        </a:rPr>
                        <a:t>nhanh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tùy</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highlight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cần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đoạn</a:t>
                      </a:r>
                      <a:r>
                        <a:rPr lang="en-US" sz="1200" dirty="0">
                          <a:latin typeface="PF BeauSans Pro" panose="02000500000000020004" pitchFamily="2" charset="0"/>
                        </a:rPr>
                        <a:t> </a:t>
                      </a:r>
                      <a:r>
                        <a:rPr lang="en-US" sz="1200" dirty="0" err="1">
                          <a:latin typeface="PF BeauSans Pro" panose="02000500000000020004" pitchFamily="2" charset="0"/>
                        </a:rPr>
                        <a:t>cần</a:t>
                      </a:r>
                      <a:r>
                        <a:rPr lang="en-US" sz="1200" dirty="0">
                          <a:latin typeface="PF BeauSans Pro" panose="02000500000000020004" pitchFamily="2" charset="0"/>
                        </a:rPr>
                        <a:t> highlight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highlight hoàn chỉnh với hiệu ứng nhanh và phụ đề tự động được thêm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kiện</a:t>
                      </a:r>
                      <a:r>
                        <a:rPr lang="en-US" sz="1200" dirty="0">
                          <a:latin typeface="PF BeauSans Pro" panose="02000500000000020004" pitchFamily="2" charset="0"/>
                        </a:rPr>
                        <a:t> </a:t>
                      </a:r>
                      <a:r>
                        <a:rPr lang="en-US" sz="1200" dirty="0" err="1">
                          <a:latin typeface="PF BeauSans Pro" panose="02000500000000020004" pitchFamily="2" charset="0"/>
                        </a:rPr>
                        <a:t>cần</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highlight,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'zoom-in'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kiện</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tập</a:t>
                      </a:r>
                      <a:r>
                        <a:rPr lang="en-US" sz="1200" dirty="0">
                          <a:latin typeface="PF BeauSans Pro" panose="02000500000000020004" pitchFamily="2" charset="0"/>
                        </a:rPr>
                        <a:t> </a:t>
                      </a:r>
                      <a:r>
                        <a:rPr lang="en-US" sz="1200" dirty="0" err="1">
                          <a:latin typeface="PF BeauSans Pro" panose="02000500000000020004" pitchFamily="2" charset="0"/>
                        </a:rPr>
                        <a:t>trung</a:t>
                      </a:r>
                      <a:r>
                        <a:rPr lang="en-US" sz="1200" dirty="0">
                          <a:latin typeface="PF BeauSans Pro" panose="02000500000000020004" pitchFamily="2" charset="0"/>
                        </a:rPr>
                        <a:t> </a:t>
                      </a:r>
                      <a:r>
                        <a:rPr lang="en-US" sz="1200" dirty="0" err="1">
                          <a:latin typeface="PF BeauSans Pro" panose="02000500000000020004" pitchFamily="2" charset="0"/>
                        </a:rPr>
                        <a:t>vào</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khoảnh</a:t>
                      </a:r>
                      <a:r>
                        <a:rPr lang="en-US" sz="1200" dirty="0">
                          <a:latin typeface="PF BeauSans Pro" panose="02000500000000020004" pitchFamily="2" charset="0"/>
                        </a:rPr>
                        <a:t> </a:t>
                      </a:r>
                      <a:r>
                        <a:rPr lang="en-US" sz="1200" dirty="0" err="1">
                          <a:latin typeface="PF BeauSans Pro" panose="02000500000000020004" pitchFamily="2" charset="0"/>
                        </a:rPr>
                        <a:t>khắc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trọng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có</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471871096"/>
                  </a:ext>
                </a:extLst>
              </a:tr>
            </a:tbl>
          </a:graphicData>
        </a:graphic>
      </p:graphicFrame>
    </p:spTree>
    <p:extLst>
      <p:ext uri="{BB962C8B-B14F-4D97-AF65-F5344CB8AC3E}">
        <p14:creationId xmlns:p14="http://schemas.microsoft.com/office/powerpoint/2010/main" val="201319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1385E8-3373-4474-8B50-CFCDCEC9C56F}"/>
              </a:ext>
            </a:extLst>
          </p:cNvPr>
          <p:cNvSpPr/>
          <p:nvPr/>
        </p:nvSpPr>
        <p:spPr>
          <a:xfrm>
            <a:off x="7696200" y="569910"/>
            <a:ext cx="4256348" cy="5272090"/>
          </a:xfrm>
          <a:prstGeom prst="rect">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A8EA55-BCDF-44DF-B459-AAE51C4C7A96}"/>
              </a:ext>
            </a:extLst>
          </p:cNvPr>
          <p:cNvSpPr/>
          <p:nvPr/>
        </p:nvSpPr>
        <p:spPr>
          <a:xfrm>
            <a:off x="5925443" y="-39690"/>
            <a:ext cx="2418457" cy="527209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350157" y="1407341"/>
            <a:ext cx="5479143" cy="203132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8046929" y="3738813"/>
            <a:ext cx="4056171" cy="1753172"/>
          </a:xfrm>
          <a:prstGeom prst="rect">
            <a:avLst/>
          </a:prstGeom>
          <a:noFill/>
        </p:spPr>
        <p:txBody>
          <a:bodyPr wrap="square" rtlCol="0">
            <a:spAutoFit/>
          </a:bodyPr>
          <a:lstStyle/>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Dịch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vụ</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Truyền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hình</a:t>
            </a:r>
            <a:endParaRPr lang="en-US" sz="1900" dirty="0">
              <a:solidFill>
                <a:srgbClr val="ED1B2F"/>
              </a:solidFill>
              <a:latin typeface="FS Magistral Medium" panose="020B0704030204080304" pitchFamily="34" charset="0"/>
            </a:endParaRPr>
          </a:p>
          <a:p>
            <a:pPr marL="0" marR="0" lvl="0" indent="0" rtl="0">
              <a:lnSpc>
                <a:spcPct val="155973"/>
              </a:lnSpc>
              <a:spcBef>
                <a:spcPts val="0"/>
              </a:spcBef>
              <a:spcAft>
                <a:spcPts val="0"/>
              </a:spcAft>
              <a:buNone/>
            </a:pPr>
            <a:endParaRPr lang="en-US" sz="1900" dirty="0">
              <a:solidFill>
                <a:srgbClr val="ED1B2F"/>
              </a:solidFill>
              <a:latin typeface="FS Magistral Medium" panose="020B0704030204080304" pitchFamily="34" charset="0"/>
            </a:endParaRPr>
          </a:p>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Phân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tích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Dữ</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liệu</a:t>
            </a:r>
            <a:endParaRPr lang="en-US" sz="1900" dirty="0">
              <a:solidFill>
                <a:srgbClr val="ED1B2F"/>
              </a:solidFill>
              <a:latin typeface="FS Magistral Medium" panose="020B0704030204080304" pitchFamily="34" charset="0"/>
            </a:endParaRPr>
          </a:p>
          <a:p>
            <a:endParaRPr lang="en-US" sz="1900" dirty="0">
              <a:latin typeface="FS Magistral Medium" panose="020B0704030204080304" pitchFamily="34" charset="0"/>
            </a:endParaRPr>
          </a:p>
        </p:txBody>
      </p:sp>
      <p:sp>
        <p:nvSpPr>
          <p:cNvPr id="11" name="Rectangle 10">
            <a:extLst>
              <a:ext uri="{FF2B5EF4-FFF2-40B4-BE49-F238E27FC236}">
                <a16:creationId xmlns:a16="http://schemas.microsoft.com/office/drawing/2014/main" id="{1AC72590-68BC-4DA6-BBDF-79817222679D}"/>
              </a:ext>
            </a:extLst>
          </p:cNvPr>
          <p:cNvSpPr/>
          <p:nvPr/>
        </p:nvSpPr>
        <p:spPr>
          <a:xfrm rot="16200000">
            <a:off x="646117" y="3880822"/>
            <a:ext cx="2345707" cy="3626459"/>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239452" y="4032385"/>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7134671" y="34278"/>
            <a:ext cx="676604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357911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AF7B1-98B6-4A8E-B3C3-EF430A0064A6}"/>
              </a:ext>
            </a:extLst>
          </p:cNvPr>
          <p:cNvSpPr txBox="1"/>
          <p:nvPr/>
        </p:nvSpPr>
        <p:spPr>
          <a:xfrm>
            <a:off x="914400" y="806229"/>
            <a:ext cx="2830286" cy="70788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dirty="0" err="1">
                <a:solidFill>
                  <a:srgbClr val="ED1B2F"/>
                </a:solidFill>
                <a:latin typeface="FS Magistral Bold" panose="020B0804030204080304" pitchFamily="34" charset="0"/>
              </a:rPr>
              <a:t>Mục</a:t>
            </a:r>
            <a:r>
              <a:rPr lang="en-US" sz="4000" dirty="0">
                <a:solidFill>
                  <a:srgbClr val="ED1B2F"/>
                </a:solidFill>
                <a:latin typeface="FS Magistral Bold" panose="020B0804030204080304" pitchFamily="34" charset="0"/>
              </a:rPr>
              <a:t> </a:t>
            </a:r>
            <a:r>
              <a:rPr lang="en-US" sz="4000" dirty="0" err="1">
                <a:solidFill>
                  <a:srgbClr val="ED1B2F"/>
                </a:solidFill>
                <a:latin typeface="FS Magistral Bold" panose="020B0804030204080304" pitchFamily="34" charset="0"/>
              </a:rPr>
              <a:t>Lục</a:t>
            </a:r>
            <a:endParaRPr lang="en-US" sz="4000" dirty="0">
              <a:solidFill>
                <a:srgbClr val="ED1B2F"/>
              </a:solidFill>
              <a:latin typeface="FS Magistral Bold" panose="020B0804030204080304" pitchFamily="34" charset="0"/>
            </a:endParaRPr>
          </a:p>
        </p:txBody>
      </p:sp>
      <p:cxnSp>
        <p:nvCxnSpPr>
          <p:cNvPr id="5" name="Straight Connector 4">
            <a:extLst>
              <a:ext uri="{FF2B5EF4-FFF2-40B4-BE49-F238E27FC236}">
                <a16:creationId xmlns:a16="http://schemas.microsoft.com/office/drawing/2014/main" id="{8D1057B4-E9EC-4809-8F1B-2E854F248B23}"/>
              </a:ext>
            </a:extLst>
          </p:cNvPr>
          <p:cNvCxnSpPr/>
          <p:nvPr/>
        </p:nvCxnSpPr>
        <p:spPr>
          <a:xfrm>
            <a:off x="1088571" y="1828798"/>
            <a:ext cx="0" cy="433251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7B4E88-53E3-4560-B244-999329CC6339}"/>
              </a:ext>
            </a:extLst>
          </p:cNvPr>
          <p:cNvSpPr/>
          <p:nvPr/>
        </p:nvSpPr>
        <p:spPr>
          <a:xfrm>
            <a:off x="1001487" y="2133599"/>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9E5C97-D9E5-42D2-A6A7-16353A1F47D9}"/>
              </a:ext>
            </a:extLst>
          </p:cNvPr>
          <p:cNvSpPr txBox="1"/>
          <p:nvPr/>
        </p:nvSpPr>
        <p:spPr>
          <a:xfrm>
            <a:off x="1251857" y="198440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Nội</a:t>
            </a:r>
            <a:r>
              <a:rPr lang="en-US" sz="2400" dirty="0">
                <a:solidFill>
                  <a:srgbClr val="ED1B2F"/>
                </a:solidFill>
                <a:latin typeface="FS Magistral Medium" panose="020B0704030204080304" pitchFamily="34" charset="0"/>
              </a:rPr>
              <a:t> dung ý </a:t>
            </a:r>
            <a:r>
              <a:rPr lang="en-US" sz="2400" dirty="0" err="1">
                <a:solidFill>
                  <a:srgbClr val="ED1B2F"/>
                </a:solidFill>
                <a:latin typeface="FS Magistral Medium" panose="020B0704030204080304" pitchFamily="34" charset="0"/>
              </a:rPr>
              <a:t>tưởng</a:t>
            </a:r>
            <a:endParaRPr lang="en-US" sz="2400" dirty="0">
              <a:solidFill>
                <a:srgbClr val="ED1B2F"/>
              </a:solidFill>
              <a:latin typeface="FS Magistral Medium" panose="020B0704030204080304" pitchFamily="34" charset="0"/>
            </a:endParaRPr>
          </a:p>
        </p:txBody>
      </p:sp>
      <p:sp>
        <p:nvSpPr>
          <p:cNvPr id="15" name="Oval 14">
            <a:extLst>
              <a:ext uri="{FF2B5EF4-FFF2-40B4-BE49-F238E27FC236}">
                <a16:creationId xmlns:a16="http://schemas.microsoft.com/office/drawing/2014/main" id="{B077DAB1-45D0-4B94-AD38-2B48DFFD006D}"/>
              </a:ext>
            </a:extLst>
          </p:cNvPr>
          <p:cNvSpPr/>
          <p:nvPr/>
        </p:nvSpPr>
        <p:spPr>
          <a:xfrm>
            <a:off x="1023257" y="3091540"/>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97A8DA-3B7C-4046-B09F-6D63511735C2}"/>
              </a:ext>
            </a:extLst>
          </p:cNvPr>
          <p:cNvSpPr txBox="1"/>
          <p:nvPr/>
        </p:nvSpPr>
        <p:spPr>
          <a:xfrm>
            <a:off x="1262739" y="2936909"/>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Phân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thị</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trường</a:t>
            </a:r>
            <a:endParaRPr lang="en-US" sz="2400" dirty="0">
              <a:solidFill>
                <a:srgbClr val="ED1B2F"/>
              </a:solidFill>
              <a:latin typeface="FS Magistral Medium" panose="020B0704030204080304" pitchFamily="34" charset="0"/>
            </a:endParaRPr>
          </a:p>
        </p:txBody>
      </p:sp>
      <p:sp>
        <p:nvSpPr>
          <p:cNvPr id="17" name="Oval 16">
            <a:extLst>
              <a:ext uri="{FF2B5EF4-FFF2-40B4-BE49-F238E27FC236}">
                <a16:creationId xmlns:a16="http://schemas.microsoft.com/office/drawing/2014/main" id="{3FAD1069-3C12-496A-9D3E-06E53E3CC2B3}"/>
              </a:ext>
            </a:extLst>
          </p:cNvPr>
          <p:cNvSpPr/>
          <p:nvPr/>
        </p:nvSpPr>
        <p:spPr>
          <a:xfrm>
            <a:off x="1023257" y="4028941"/>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E6401A-1A63-46A0-AEE1-B439ED91282C}"/>
              </a:ext>
            </a:extLst>
          </p:cNvPr>
          <p:cNvSpPr txBox="1"/>
          <p:nvPr/>
        </p:nvSpPr>
        <p:spPr>
          <a:xfrm>
            <a:off x="1262739" y="3874310"/>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Đề</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xuất</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tính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năng</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giao</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diện</a:t>
            </a:r>
            <a:endParaRPr lang="en-US" sz="2400" dirty="0">
              <a:solidFill>
                <a:srgbClr val="ED1B2F"/>
              </a:solidFill>
              <a:latin typeface="FS Magistral Medium" panose="020B0704030204080304" pitchFamily="34" charset="0"/>
            </a:endParaRPr>
          </a:p>
        </p:txBody>
      </p:sp>
      <p:sp>
        <p:nvSpPr>
          <p:cNvPr id="19" name="Oval 18">
            <a:extLst>
              <a:ext uri="{FF2B5EF4-FFF2-40B4-BE49-F238E27FC236}">
                <a16:creationId xmlns:a16="http://schemas.microsoft.com/office/drawing/2014/main" id="{B0A53AF3-4BCC-4219-8909-038A6AF86C3F}"/>
              </a:ext>
            </a:extLst>
          </p:cNvPr>
          <p:cNvSpPr/>
          <p:nvPr/>
        </p:nvSpPr>
        <p:spPr>
          <a:xfrm>
            <a:off x="1023257" y="5033888"/>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486342-CA5D-4BA5-8BE0-8002AC36F515}"/>
              </a:ext>
            </a:extLst>
          </p:cNvPr>
          <p:cNvSpPr txBox="1"/>
          <p:nvPr/>
        </p:nvSpPr>
        <p:spPr>
          <a:xfrm>
            <a:off x="1262739" y="4879257"/>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Kịch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bản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triển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khai</a:t>
            </a:r>
            <a:endParaRPr lang="en-US" sz="2400" dirty="0">
              <a:solidFill>
                <a:srgbClr val="ED1B2F"/>
              </a:solidFill>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61813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16936" y="564862"/>
            <a:ext cx="12208936" cy="296078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962078"/>
            <a:ext cx="27823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316627824"/>
              </p:ext>
            </p:extLst>
          </p:nvPr>
        </p:nvGraphicFramePr>
        <p:xfrm>
          <a:off x="7387434" y="7073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203200" y="578559"/>
            <a:ext cx="4804568"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nổi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bật</a:t>
            </a:r>
            <a:endParaRPr lang="en-US" sz="32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13405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14" name="Star: 4 Points 13">
            <a:extLst>
              <a:ext uri="{FF2B5EF4-FFF2-40B4-BE49-F238E27FC236}">
                <a16:creationId xmlns:a16="http://schemas.microsoft.com/office/drawing/2014/main" id="{AB17F7DE-D5D1-4DF5-B265-C0CB0E926E09}"/>
              </a:ext>
            </a:extLst>
          </p:cNvPr>
          <p:cNvSpPr/>
          <p:nvPr/>
        </p:nvSpPr>
        <p:spPr>
          <a:xfrm>
            <a:off x="215900" y="3683000"/>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E073084-EE3B-4732-A0A5-E22F0DC3E9CF}"/>
              </a:ext>
            </a:extLst>
          </p:cNvPr>
          <p:cNvSpPr txBox="1"/>
          <p:nvPr/>
        </p:nvSpPr>
        <p:spPr>
          <a:xfrm>
            <a:off x="791391" y="376854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Big Idea</a:t>
            </a:r>
          </a:p>
        </p:txBody>
      </p:sp>
      <p:sp>
        <p:nvSpPr>
          <p:cNvPr id="24" name="TextBox 23">
            <a:extLst>
              <a:ext uri="{FF2B5EF4-FFF2-40B4-BE49-F238E27FC236}">
                <a16:creationId xmlns:a16="http://schemas.microsoft.com/office/drawing/2014/main" id="{0BB43040-553E-45EC-A76D-C069337FE918}"/>
              </a:ext>
            </a:extLst>
          </p:cNvPr>
          <p:cNvSpPr txBox="1"/>
          <p:nvPr/>
        </p:nvSpPr>
        <p:spPr>
          <a:xfrm>
            <a:off x="791391" y="43522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endParaRPr lang="en-US" sz="2000" dirty="0">
              <a:latin typeface="PF BeauSans Pro" panose="02000500000000020004" pitchFamily="2" charset="0"/>
            </a:endParaRPr>
          </a:p>
        </p:txBody>
      </p:sp>
      <p:sp>
        <p:nvSpPr>
          <p:cNvPr id="25" name="TextBox 24">
            <a:extLst>
              <a:ext uri="{FF2B5EF4-FFF2-40B4-BE49-F238E27FC236}">
                <a16:creationId xmlns:a16="http://schemas.microsoft.com/office/drawing/2014/main" id="{2DA06209-AAC4-4269-8A19-5DE1258EEBBD}"/>
              </a:ext>
            </a:extLst>
          </p:cNvPr>
          <p:cNvSpPr txBox="1"/>
          <p:nvPr/>
        </p:nvSpPr>
        <p:spPr>
          <a:xfrm>
            <a:off x="740591" y="5023518"/>
            <a:ext cx="3374209"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Key Message</a:t>
            </a:r>
          </a:p>
        </p:txBody>
      </p:sp>
      <p:sp>
        <p:nvSpPr>
          <p:cNvPr id="26" name="TextBox 25">
            <a:extLst>
              <a:ext uri="{FF2B5EF4-FFF2-40B4-BE49-F238E27FC236}">
                <a16:creationId xmlns:a16="http://schemas.microsoft.com/office/drawing/2014/main" id="{F2B92824-9819-4260-9E50-49AEE42F06AD}"/>
              </a:ext>
            </a:extLst>
          </p:cNvPr>
          <p:cNvSpPr txBox="1"/>
          <p:nvPr/>
        </p:nvSpPr>
        <p:spPr>
          <a:xfrm>
            <a:off x="740590" y="55809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28" name="TextBox 27">
            <a:extLst>
              <a:ext uri="{FF2B5EF4-FFF2-40B4-BE49-F238E27FC236}">
                <a16:creationId xmlns:a16="http://schemas.microsoft.com/office/drawing/2014/main" id="{B914D98D-5BD4-4C50-895E-5AD52BE8AA45}"/>
              </a:ext>
            </a:extLst>
          </p:cNvPr>
          <p:cNvSpPr txBox="1"/>
          <p:nvPr/>
        </p:nvSpPr>
        <p:spPr>
          <a:xfrm>
            <a:off x="3160063" y="42660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29" name="TextBox 28">
            <a:extLst>
              <a:ext uri="{FF2B5EF4-FFF2-40B4-BE49-F238E27FC236}">
                <a16:creationId xmlns:a16="http://schemas.microsoft.com/office/drawing/2014/main" id="{D9AF84DD-E23C-4A27-8E53-2747AA585524}"/>
              </a:ext>
            </a:extLst>
          </p:cNvPr>
          <p:cNvSpPr txBox="1"/>
          <p:nvPr/>
        </p:nvSpPr>
        <p:spPr>
          <a:xfrm>
            <a:off x="575494" y="4251883"/>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0" name="TextBox 29">
            <a:extLst>
              <a:ext uri="{FF2B5EF4-FFF2-40B4-BE49-F238E27FC236}">
                <a16:creationId xmlns:a16="http://schemas.microsoft.com/office/drawing/2014/main" id="{86FDC693-7D5D-4D2F-B8AE-0C78A86690A5}"/>
              </a:ext>
            </a:extLst>
          </p:cNvPr>
          <p:cNvSpPr txBox="1"/>
          <p:nvPr/>
        </p:nvSpPr>
        <p:spPr>
          <a:xfrm>
            <a:off x="556322" y="54577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1" name="TextBox 30">
            <a:extLst>
              <a:ext uri="{FF2B5EF4-FFF2-40B4-BE49-F238E27FC236}">
                <a16:creationId xmlns:a16="http://schemas.microsoft.com/office/drawing/2014/main" id="{D1EB00C4-31AE-413B-ABD4-EB53C06A3B5F}"/>
              </a:ext>
            </a:extLst>
          </p:cNvPr>
          <p:cNvSpPr txBox="1"/>
          <p:nvPr/>
        </p:nvSpPr>
        <p:spPr>
          <a:xfrm>
            <a:off x="8873020" y="54979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Tree>
    <p:extLst>
      <p:ext uri="{BB962C8B-B14F-4D97-AF65-F5344CB8AC3E}">
        <p14:creationId xmlns:p14="http://schemas.microsoft.com/office/powerpoint/2010/main" val="7616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2726</Words>
  <Application>Microsoft Office PowerPoint</Application>
  <PresentationFormat>Widescreen</PresentationFormat>
  <Paragraphs>353</Paragraphs>
  <Slides>19</Slides>
  <Notes>19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9</cp:revision>
  <dcterms:created xsi:type="dcterms:W3CDTF">2024-11-05T02:55:05Z</dcterms:created>
  <dcterms:modified xsi:type="dcterms:W3CDTF">2024-11-07T04:57:59Z</dcterms:modified>
</cp:coreProperties>
</file>